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0" r:id="rId2"/>
    <p:sldId id="261" r:id="rId3"/>
    <p:sldId id="262" r:id="rId4"/>
    <p:sldId id="263" r:id="rId5"/>
    <p:sldId id="264" r:id="rId6"/>
    <p:sldId id="266" r:id="rId7"/>
    <p:sldId id="265" r:id="rId8"/>
    <p:sldId id="267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35"/>
    <p:restoredTop sz="95130"/>
  </p:normalViewPr>
  <p:slideViewPr>
    <p:cSldViewPr snapToGrid="0" snapToObjects="1">
      <p:cViewPr varScale="1">
        <p:scale>
          <a:sx n="91" d="100"/>
          <a:sy n="91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1B6A0-EB4A-674C-80D5-B85535A14EC4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6CD01-8265-B64C-943A-C9D95C864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37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temperature is clearly changing in both regions. Further, Napa temperature is more variable in recent years making predictions difficult.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6CD01-8265-B64C-943A-C9D95C8642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47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CDBEB-93D5-4446-9A34-7DD1F23AA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73B046-F0FC-FF4E-90A5-7C5C14F21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0E3B9-5FB7-4149-B3A3-9A9C892C5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D6FE-041A-2E40-AB15-17ECC8417D71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B6068-76CB-4E42-8EA8-2C99539F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50AD8-D480-EC44-BA98-D30485BA8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A0B4-C1DF-FD4B-B2E1-33C0D3E02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9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F99D-C9F7-2944-AE8B-1EE5B479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0A655A-93C4-7C4D-AB55-E8F0E1496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731FD-7848-9348-B73E-948D6EDF6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D6FE-041A-2E40-AB15-17ECC8417D71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05B20-CD08-E04D-9F4E-3344FFC4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FEDFC-1FFB-7045-94DB-A8813C4E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A0B4-C1DF-FD4B-B2E1-33C0D3E02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04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C72354-2DAB-C648-99C5-411851201E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CEA52-E0E5-B84E-A3CC-9D2EF02EC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7469-5433-1B46-B822-B57895F0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D6FE-041A-2E40-AB15-17ECC8417D71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54EE7-AB2C-4E4D-8DAB-6C8DAD0EB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418D4-1430-E442-9EB0-8AEE4B716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A0B4-C1DF-FD4B-B2E1-33C0D3E02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40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940C-79C6-AA41-BDB8-FB65B28D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761C7-358E-484E-A01D-2BFE3A4EA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02AA5-34B0-DF43-973D-21A13A35B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D6FE-041A-2E40-AB15-17ECC8417D71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36B91-75E9-0745-B024-EBBE5BDA3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B8651-AA86-1241-AF61-9970E61BF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A0B4-C1DF-FD4B-B2E1-33C0D3E02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58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5109-D9D2-904E-A5D9-B91C40D3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E065F-3583-604C-99F1-2EE2521B5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54312-A152-B346-B159-3336EE21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D6FE-041A-2E40-AB15-17ECC8417D71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BB514-A313-E846-A3EA-BD5DFD4B9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EC125-1F20-1443-AAD4-97272BB4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A0B4-C1DF-FD4B-B2E1-33C0D3E02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C3254-9A19-7347-B87F-2C1AB699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2B67F-4728-C64F-8384-9DDA40C6C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9AB69-8174-D64B-8B19-12D929926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AFF92-EEE0-014C-9C94-7244B5562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D6FE-041A-2E40-AB15-17ECC8417D71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EF43B-90AF-3C4D-BEDD-53880673B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054F8-E035-4B41-8C9C-08D068D1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A0B4-C1DF-FD4B-B2E1-33C0D3E02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7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3BCA7-22D6-AB4C-B288-9EFC0EACD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E51C2-15F5-E547-8FF5-AE33F598E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DCFF8-B60D-E845-AF26-7B3F017AA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A5C94-532B-0844-B66D-B90E91359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FC6458-CA01-D84D-AC32-EE93814996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F662DA-2AD9-F34E-B8E1-603CF02C0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D6FE-041A-2E40-AB15-17ECC8417D71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B9D399-7CD2-8B4F-ABDA-4246A4706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476CBF-5326-C245-9301-0DFDDC032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A0B4-C1DF-FD4B-B2E1-33C0D3E02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26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BA0B-7AFC-0F47-8470-E4F44B802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BC7349-D13F-AB4F-B9C0-A3EA8D4A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D6FE-041A-2E40-AB15-17ECC8417D71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93BDC-3EF2-C440-A343-AB6A6056C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015FD-A098-CC47-BFED-4C3780027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A0B4-C1DF-FD4B-B2E1-33C0D3E02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97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AE0415-AB47-C94D-A788-4B302746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D6FE-041A-2E40-AB15-17ECC8417D71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38B4A5-2CD5-AC44-BAF6-8B39C3352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C5109-13A2-9849-A58B-D7B8B00E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A0B4-C1DF-FD4B-B2E1-33C0D3E02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2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17223-5EE5-D949-82DA-D121AF8E9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D37D8-5AAB-5D42-96AF-9ABC7E452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8A306B-D0CB-9548-B878-049E0FACE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256D7-8FCD-9F46-A5E1-19431E160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D6FE-041A-2E40-AB15-17ECC8417D71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96C5A-C874-FB48-9DE4-1B4C70617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AEB1A-D151-F443-B79E-2A108714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A0B4-C1DF-FD4B-B2E1-33C0D3E02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94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E2747-1D49-AB42-B0DF-47973FD0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7279C2-0911-624A-B6E3-F3A08B6B90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CED5B-F80F-B246-9475-7BA08F859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02995-92A1-2341-A653-0C88A1677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D6FE-041A-2E40-AB15-17ECC8417D71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E889FB-3DBF-7B4E-808B-83442272A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E5503-72F7-7045-BB30-058B6B8D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A0B4-C1DF-FD4B-B2E1-33C0D3E02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02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A8E4E8-86B6-E349-A489-C6A70A63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9F416-6956-4B41-9971-F8FDFE8DB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6823B-E436-7D43-B1C9-FAD6100325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DD6FE-041A-2E40-AB15-17ECC8417D71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50768-3415-8548-9BDF-30435EA1E0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5A692-593E-A943-9CA4-1890CAE889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DA0B4-C1DF-FD4B-B2E1-33C0D3E02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1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7B597-C655-B149-841C-E9607DB62994}"/>
              </a:ext>
            </a:extLst>
          </p:cNvPr>
          <p:cNvSpPr txBox="1"/>
          <p:nvPr/>
        </p:nvSpPr>
        <p:spPr>
          <a:xfrm>
            <a:off x="105508" y="135791"/>
            <a:ext cx="704258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Napa Valley </a:t>
            </a:r>
            <a:r>
              <a:rPr lang="en-US" sz="2000" b="1" dirty="0">
                <a:solidFill>
                  <a:schemeClr val="bg1"/>
                </a:solidFill>
              </a:rPr>
              <a:t>and </a:t>
            </a:r>
            <a:r>
              <a:rPr lang="en-US" sz="2800" b="1" dirty="0">
                <a:solidFill>
                  <a:schemeClr val="accent2"/>
                </a:solidFill>
              </a:rPr>
              <a:t>Paso Robles </a:t>
            </a:r>
            <a:r>
              <a:rPr lang="en-US" sz="2000" b="1" dirty="0">
                <a:solidFill>
                  <a:schemeClr val="bg1"/>
                </a:solidFill>
              </a:rPr>
              <a:t>are the most lucrative wine regions in the US.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Organized by </a:t>
            </a:r>
            <a:r>
              <a:rPr lang="en-US" sz="2800" b="1" dirty="0">
                <a:solidFill>
                  <a:schemeClr val="accent1"/>
                </a:solidFill>
              </a:rPr>
              <a:t>AVAs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(American Viticulture Areas) based on grape and regional characteristics. 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However, </a:t>
            </a:r>
            <a:r>
              <a:rPr lang="en-US" sz="2800" b="1" dirty="0">
                <a:solidFill>
                  <a:srgbClr val="FF0000"/>
                </a:solidFill>
              </a:rPr>
              <a:t>Climate change </a:t>
            </a:r>
            <a:r>
              <a:rPr lang="en-US" sz="1600" b="1" dirty="0">
                <a:solidFill>
                  <a:srgbClr val="FF0000"/>
                </a:solidFill>
              </a:rPr>
              <a:t>(see appendix 1) </a:t>
            </a:r>
            <a:r>
              <a:rPr lang="en-US" sz="2000" b="1" dirty="0">
                <a:solidFill>
                  <a:schemeClr val="bg1"/>
                </a:solidFill>
              </a:rPr>
              <a:t>is threatening these regions</a:t>
            </a:r>
          </a:p>
          <a:p>
            <a:endParaRPr lang="en-US" sz="2000" b="1" dirty="0"/>
          </a:p>
        </p:txBody>
      </p:sp>
      <p:pic>
        <p:nvPicPr>
          <p:cNvPr id="31" name="Content Placeholder 4" descr="A picture containing photo, person, flying, riding&#10;&#10;Description automatically generated">
            <a:extLst>
              <a:ext uri="{FF2B5EF4-FFF2-40B4-BE49-F238E27FC236}">
                <a16:creationId xmlns:a16="http://schemas.microsoft.com/office/drawing/2014/main" id="{D035338B-3EEB-3D40-B0D6-332A263B4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5" t="16059" r="24329" b="8301"/>
          <a:stretch/>
        </p:blipFill>
        <p:spPr>
          <a:xfrm>
            <a:off x="7148094" y="0"/>
            <a:ext cx="4938399" cy="48985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6B0EAB-4ADA-B641-8334-71D0DA6DBA07}"/>
              </a:ext>
            </a:extLst>
          </p:cNvPr>
          <p:cNvSpPr txBox="1"/>
          <p:nvPr/>
        </p:nvSpPr>
        <p:spPr>
          <a:xfrm>
            <a:off x="648764" y="4419599"/>
            <a:ext cx="62816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PROBLEM: </a:t>
            </a:r>
            <a:r>
              <a:rPr lang="en-US" sz="3200" b="1" dirty="0">
                <a:solidFill>
                  <a:schemeClr val="accent1"/>
                </a:solidFill>
              </a:rPr>
              <a:t>AVAs 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crafted in the 1960s lack this info and may not be sustainable.</a:t>
            </a:r>
            <a:endParaRPr lang="en-US" sz="3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BF0F07-4CFE-0E4E-9D33-E730C6FA6358}"/>
              </a:ext>
            </a:extLst>
          </p:cNvPr>
          <p:cNvSpPr txBox="1"/>
          <p:nvPr/>
        </p:nvSpPr>
        <p:spPr>
          <a:xfrm>
            <a:off x="8440614" y="5187402"/>
            <a:ext cx="3235569" cy="801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By: Colleen Young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40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0"/>
    </mc:Choice>
    <mc:Fallback xmlns="">
      <p:transition spd="slow" advClick="0" advTm="4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6BB7-E1DB-1D41-BFF0-C2666FD50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2946991" cy="1325563"/>
          </a:xfrm>
        </p:spPr>
        <p:txBody>
          <a:bodyPr/>
          <a:lstStyle/>
          <a:p>
            <a:r>
              <a:rPr lang="en-US" dirty="0"/>
              <a:t>Appendix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8A865-503B-CC45-B11A-9D4BFE668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A3FED63B-1EE6-4140-9154-B89E67B26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" y="1476725"/>
            <a:ext cx="12033124" cy="5226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F929F-30AC-7647-B979-54C43EDFB229}"/>
              </a:ext>
            </a:extLst>
          </p:cNvPr>
          <p:cNvSpPr txBox="1"/>
          <p:nvPr/>
        </p:nvSpPr>
        <p:spPr>
          <a:xfrm>
            <a:off x="3705753" y="671608"/>
            <a:ext cx="548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Paso robles monthly time series of 13,333 data to assess changing seasonal precipitation trends. Seasonality is changing for paso with significantly drier winter-spring months, resulting in less soil hydration in summer months.</a:t>
            </a:r>
          </a:p>
        </p:txBody>
      </p:sp>
    </p:spTree>
    <p:extLst>
      <p:ext uri="{BB962C8B-B14F-4D97-AF65-F5344CB8AC3E}">
        <p14:creationId xmlns:p14="http://schemas.microsoft.com/office/powerpoint/2010/main" val="336084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751CA-BB5B-104C-AD85-60EFEDC8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46991" cy="761926"/>
          </a:xfrm>
        </p:spPr>
        <p:txBody>
          <a:bodyPr/>
          <a:lstStyle/>
          <a:p>
            <a:r>
              <a:rPr lang="en-US" dirty="0"/>
              <a:t>Appendix 5</a:t>
            </a:r>
          </a:p>
        </p:txBody>
      </p:sp>
      <p:pic>
        <p:nvPicPr>
          <p:cNvPr id="5" name="Content Placeholder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1BD36675-4055-144B-A8CE-7FDEAC946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391107"/>
            <a:ext cx="10635175" cy="546689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428432-D42A-2948-B9B7-55EABE85BAC6}"/>
              </a:ext>
            </a:extLst>
          </p:cNvPr>
          <p:cNvSpPr txBox="1"/>
          <p:nvPr/>
        </p:nvSpPr>
        <p:spPr>
          <a:xfrm>
            <a:off x="3488787" y="929442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Napa Valley monthly time series of 13,333 data to assess changing seasonal precipitation trends. Seasonality is remaining roughly the same for Napa.</a:t>
            </a:r>
          </a:p>
        </p:txBody>
      </p:sp>
    </p:spTree>
    <p:extLst>
      <p:ext uri="{BB962C8B-B14F-4D97-AF65-F5344CB8AC3E}">
        <p14:creationId xmlns:p14="http://schemas.microsoft.com/office/powerpoint/2010/main" val="2392302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83CD49FB-3441-AE4C-BB2A-F7F8D4B0F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8350" y="490323"/>
            <a:ext cx="8618523" cy="5877354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3CF3C84A-1254-5145-BBEF-E2EF1E126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599" y="632230"/>
            <a:ext cx="1619274" cy="5240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453105-7A02-AF44-8C66-5D70A66F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27" y="632230"/>
            <a:ext cx="3111324" cy="5911645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Both </a:t>
            </a:r>
            <a:r>
              <a:rPr lang="en-US" b="1" dirty="0">
                <a:solidFill>
                  <a:srgbClr val="FFC000"/>
                </a:solidFill>
              </a:rPr>
              <a:t>Napa Valley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accent6"/>
                </a:solidFill>
              </a:rPr>
              <a:t>Paso Robles</a:t>
            </a:r>
            <a:r>
              <a:rPr lang="en-US" b="1" dirty="0">
                <a:solidFill>
                  <a:schemeClr val="bg1"/>
                </a:solidFill>
              </a:rPr>
              <a:t> have projected increasing temperature in 2050 </a:t>
            </a:r>
            <a:r>
              <a:rPr lang="en-US" sz="2800" b="1" dirty="0">
                <a:solidFill>
                  <a:schemeClr val="bg1"/>
                </a:solidFill>
              </a:rPr>
              <a:t>(see appendix 2 &amp; 3)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C90C3-C564-B141-8748-C062FE7B5178}"/>
              </a:ext>
            </a:extLst>
          </p:cNvPr>
          <p:cNvSpPr txBox="1"/>
          <p:nvPr/>
        </p:nvSpPr>
        <p:spPr>
          <a:xfrm>
            <a:off x="7014" y="28816"/>
            <a:ext cx="3111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SUPPORTING DATA</a:t>
            </a:r>
          </a:p>
        </p:txBody>
      </p:sp>
    </p:spTree>
    <p:extLst>
      <p:ext uri="{BB962C8B-B14F-4D97-AF65-F5344CB8AC3E}">
        <p14:creationId xmlns:p14="http://schemas.microsoft.com/office/powerpoint/2010/main" val="206676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7AEB-6C27-9D4D-B09D-441983428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04" y="1668622"/>
            <a:ext cx="5036232" cy="176037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2700" b="1" dirty="0">
                <a:solidFill>
                  <a:srgbClr val="FFC000"/>
                </a:solidFill>
              </a:rPr>
              <a:t>Napa Valley</a:t>
            </a:r>
            <a:r>
              <a:rPr lang="en-US" sz="2700" b="1" dirty="0"/>
              <a:t> has increasing precipitation (+1-10 mm). </a:t>
            </a:r>
            <a:br>
              <a:rPr lang="en-US" sz="2700" b="1" dirty="0"/>
            </a:br>
            <a:br>
              <a:rPr lang="en-US" sz="2700" b="1" dirty="0"/>
            </a:br>
            <a:r>
              <a:rPr lang="en-US" sz="2700" b="1" dirty="0">
                <a:solidFill>
                  <a:srgbClr val="92D050"/>
                </a:solidFill>
              </a:rPr>
              <a:t>Paso Robles </a:t>
            </a:r>
            <a:r>
              <a:rPr lang="en-US" sz="2700" b="1" dirty="0"/>
              <a:t>has decreasing precipitation (-50-100 mm)</a:t>
            </a:r>
            <a:br>
              <a:rPr lang="en-US" sz="2700" b="1" dirty="0"/>
            </a:br>
            <a:br>
              <a:rPr lang="en-US" sz="2700" b="1" dirty="0"/>
            </a:br>
            <a:r>
              <a:rPr lang="en-US" sz="2700" b="1" dirty="0"/>
              <a:t>But both have </a:t>
            </a:r>
            <a:r>
              <a:rPr lang="en-US" sz="2700" b="1" u="sng" dirty="0"/>
              <a:t>seasonal changes </a:t>
            </a:r>
            <a:r>
              <a:rPr lang="en-US" sz="2700" b="1" dirty="0"/>
              <a:t>as well </a:t>
            </a:r>
            <a:r>
              <a:rPr lang="en-US" sz="1800" b="1" dirty="0"/>
              <a:t>(see appendix 4 and 5).</a:t>
            </a:r>
            <a:br>
              <a:rPr lang="en-US" dirty="0"/>
            </a:br>
            <a:endParaRPr lang="en-US" sz="48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E804922B-3346-384C-9076-E7E3A6C5D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006" r="1" b="1"/>
          <a:stretch/>
        </p:blipFill>
        <p:spPr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2657364-9F49-914E-B162-CBF5BAA6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228" y="2700809"/>
            <a:ext cx="1783224" cy="304508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C3B3298-6B43-4E40-8EE8-4D321D374448}"/>
              </a:ext>
            </a:extLst>
          </p:cNvPr>
          <p:cNvSpPr txBox="1"/>
          <p:nvPr/>
        </p:nvSpPr>
        <p:spPr>
          <a:xfrm>
            <a:off x="9080676" y="-3395"/>
            <a:ext cx="3111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SUPPORTING DATA</a:t>
            </a:r>
          </a:p>
        </p:txBody>
      </p:sp>
    </p:spTree>
    <p:extLst>
      <p:ext uri="{BB962C8B-B14F-4D97-AF65-F5344CB8AC3E}">
        <p14:creationId xmlns:p14="http://schemas.microsoft.com/office/powerpoint/2010/main" val="780151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0"/>
    </mc:Choice>
    <mc:Fallback>
      <p:transition spd="slow" advClick="0" advTm="2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383BE8E6-FC6A-134E-8C2D-3C39CC99F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275" b="1814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432F99-15FA-2A44-8582-8339B41412E5}"/>
              </a:ext>
            </a:extLst>
          </p:cNvPr>
          <p:cNvSpPr txBox="1"/>
          <p:nvPr/>
        </p:nvSpPr>
        <p:spPr>
          <a:xfrm>
            <a:off x="407773" y="617838"/>
            <a:ext cx="39788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Napa Valley</a:t>
            </a:r>
            <a:r>
              <a:rPr lang="en-US" dirty="0"/>
              <a:t> has significantly higher fire risk, with increased proximity to historical fires and old redwood forests, resulting in increased historical fire perimeters.</a:t>
            </a:r>
          </a:p>
          <a:p>
            <a:r>
              <a:rPr lang="en-US" dirty="0"/>
              <a:t>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Paso Robles</a:t>
            </a:r>
            <a:r>
              <a:rPr lang="en-US" dirty="0"/>
              <a:t> has had far fewer fires in the past 20 years, even though they have less precipitation and higher temps.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76F9E-79A7-6148-9F3C-C63AC53470D4}"/>
              </a:ext>
            </a:extLst>
          </p:cNvPr>
          <p:cNvSpPr txBox="1"/>
          <p:nvPr/>
        </p:nvSpPr>
        <p:spPr>
          <a:xfrm>
            <a:off x="7014" y="28816"/>
            <a:ext cx="3111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SUPPORTING DATA</a:t>
            </a:r>
          </a:p>
        </p:txBody>
      </p:sp>
    </p:spTree>
    <p:extLst>
      <p:ext uri="{BB962C8B-B14F-4D97-AF65-F5344CB8AC3E}">
        <p14:creationId xmlns:p14="http://schemas.microsoft.com/office/powerpoint/2010/main" val="707705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44C05-0120-DC42-9A46-BFBC018E5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7651"/>
            <a:ext cx="2634048" cy="494216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Code regions</a:t>
            </a:r>
            <a:r>
              <a:rPr lang="en-US" sz="1800" b="1" dirty="0"/>
              <a:t> from </a:t>
            </a:r>
            <a:r>
              <a:rPr lang="en-US" sz="1800" b="1" dirty="0">
                <a:solidFill>
                  <a:schemeClr val="accent6"/>
                </a:solidFill>
              </a:rPr>
              <a:t>green</a:t>
            </a:r>
            <a:r>
              <a:rPr lang="en-US" sz="1800" b="1" dirty="0"/>
              <a:t> to </a:t>
            </a:r>
            <a:r>
              <a:rPr lang="en-US" sz="1800" b="1" dirty="0">
                <a:solidFill>
                  <a:srgbClr val="FF0000"/>
                </a:solidFill>
              </a:rPr>
              <a:t>red</a:t>
            </a:r>
            <a:r>
              <a:rPr lang="en-US" sz="1800" b="1" dirty="0"/>
              <a:t> based on the </a:t>
            </a:r>
            <a:r>
              <a:rPr lang="en-US" sz="1800" b="1" dirty="0">
                <a:solidFill>
                  <a:schemeClr val="accent4"/>
                </a:solidFill>
              </a:rPr>
              <a:t>degree of risk </a:t>
            </a:r>
            <a:r>
              <a:rPr lang="en-US" sz="1800" b="1" dirty="0"/>
              <a:t>of crop failure and yield loss within their AVAs. </a:t>
            </a:r>
            <a:br>
              <a:rPr lang="en-US" sz="1800" b="1" dirty="0"/>
            </a:br>
            <a:r>
              <a:rPr lang="en-US" sz="1800" b="1" dirty="0"/>
              <a:t> </a:t>
            </a:r>
            <a:br>
              <a:rPr lang="en-US" sz="1800" b="1" dirty="0"/>
            </a:br>
            <a:br>
              <a:rPr lang="en-US" sz="1800" b="1" dirty="0"/>
            </a:br>
            <a:br>
              <a:rPr lang="en-US" sz="1800" b="1" dirty="0"/>
            </a:br>
            <a:br>
              <a:rPr lang="en-US" sz="1800" b="1" dirty="0"/>
            </a:br>
            <a:r>
              <a:rPr lang="en-US" sz="2800" b="1" dirty="0">
                <a:solidFill>
                  <a:schemeClr val="accent6"/>
                </a:solidFill>
              </a:rPr>
              <a:t>Sustainable AVAs</a:t>
            </a:r>
            <a:br>
              <a:rPr lang="en-US" sz="1800" b="1" dirty="0"/>
            </a:br>
            <a:r>
              <a:rPr lang="en-US" sz="1800" b="1" dirty="0"/>
              <a:t>Take trends from 1950-1975 as baseline to assess today's AVAs and develop risk coding system.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7689116A-DA04-7140-B841-C46418812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6384" y="0"/>
            <a:ext cx="9615616" cy="67915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AFDCAF-DA03-B64D-A4BE-91AB0101E0CC}"/>
              </a:ext>
            </a:extLst>
          </p:cNvPr>
          <p:cNvSpPr txBox="1"/>
          <p:nvPr/>
        </p:nvSpPr>
        <p:spPr>
          <a:xfrm>
            <a:off x="243492" y="51026"/>
            <a:ext cx="2332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SOLUTION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61008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A0F51-E9EC-9445-AF66-BCF2F8F4F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185" y="2400979"/>
            <a:ext cx="2797629" cy="842963"/>
          </a:xfrm>
        </p:spPr>
        <p:txBody>
          <a:bodyPr/>
          <a:lstStyle/>
          <a:p>
            <a:r>
              <a:rPr lang="en-US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425569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B2DB-2295-5248-A09C-41B7E2616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183"/>
            <a:ext cx="2775857" cy="658132"/>
          </a:xfrm>
        </p:spPr>
        <p:txBody>
          <a:bodyPr>
            <a:normAutofit fontScale="90000"/>
          </a:bodyPr>
          <a:lstStyle/>
          <a:p>
            <a:r>
              <a:rPr lang="en-US" dirty="0"/>
              <a:t>Appendix 1</a:t>
            </a:r>
          </a:p>
        </p:txBody>
      </p:sp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68FFD1F3-B31E-A94C-94DD-D88F8B78C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827315"/>
            <a:ext cx="10515600" cy="586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61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8A13-644C-AB40-89ED-E31197334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905"/>
            <a:ext cx="2928257" cy="658132"/>
          </a:xfrm>
        </p:spPr>
        <p:txBody>
          <a:bodyPr>
            <a:normAutofit fontScale="90000"/>
          </a:bodyPr>
          <a:lstStyle/>
          <a:p>
            <a:r>
              <a:rPr lang="en-US" dirty="0"/>
              <a:t>Appendix 2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14FF4079-1CE0-464A-B2C2-7B5B0610B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152" y="225188"/>
            <a:ext cx="8292219" cy="64076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D87E94-80EC-754A-809C-45A7EB6379A9}"/>
              </a:ext>
            </a:extLst>
          </p:cNvPr>
          <p:cNvSpPr txBox="1"/>
          <p:nvPr/>
        </p:nvSpPr>
        <p:spPr>
          <a:xfrm>
            <a:off x="245450" y="1614143"/>
            <a:ext cx="2988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Paso Robles daily time series of 160,000 data to assess changing max temperature trends. Loess regression line indicates increasing temperature in recent years.</a:t>
            </a:r>
          </a:p>
        </p:txBody>
      </p:sp>
    </p:spTree>
    <p:extLst>
      <p:ext uri="{BB962C8B-B14F-4D97-AF65-F5344CB8AC3E}">
        <p14:creationId xmlns:p14="http://schemas.microsoft.com/office/powerpoint/2010/main" val="254583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814ED-AE23-8C46-9D98-53EBB034B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392"/>
            <a:ext cx="2988650" cy="955675"/>
          </a:xfrm>
        </p:spPr>
        <p:txBody>
          <a:bodyPr/>
          <a:lstStyle/>
          <a:p>
            <a:r>
              <a:rPr lang="en-US" dirty="0"/>
              <a:t>Appendix 3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9BBD76B-3C75-9F4C-BB90-447CD07F3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050" y="60356"/>
            <a:ext cx="8796950" cy="67976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681C9A-5CAB-2647-8A28-053054175BC9}"/>
              </a:ext>
            </a:extLst>
          </p:cNvPr>
          <p:cNvSpPr txBox="1"/>
          <p:nvPr/>
        </p:nvSpPr>
        <p:spPr>
          <a:xfrm>
            <a:off x="245450" y="1614143"/>
            <a:ext cx="2988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Napa Valley daily time series of 160,000 data to assess changing max temperature trends. Loess regression line indicates increasing temperature in recent years.</a:t>
            </a:r>
          </a:p>
        </p:txBody>
      </p:sp>
    </p:spTree>
    <p:extLst>
      <p:ext uri="{BB962C8B-B14F-4D97-AF65-F5344CB8AC3E}">
        <p14:creationId xmlns:p14="http://schemas.microsoft.com/office/powerpoint/2010/main" val="12207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368</Words>
  <Application>Microsoft Macintosh PowerPoint</Application>
  <PresentationFormat>Widescreen</PresentationFormat>
  <Paragraphs>37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Both Napa Valley and Paso Robles have projected increasing temperature in 2050 (see appendix 2 &amp; 3)</vt:lpstr>
      <vt:lpstr>Napa Valley has increasing precipitation (+1-10 mm).   Paso Robles has decreasing precipitation (-50-100 mm)  But both have seasonal changes as well (see appendix 4 and 5). </vt:lpstr>
      <vt:lpstr>PowerPoint Presentation</vt:lpstr>
      <vt:lpstr>Code regions from green to red based on the degree of risk of crop failure and yield loss within their AVAs.       Sustainable AVAs Take trends from 1950-1975 as baseline to assess today's AVAs and develop risk coding system. </vt:lpstr>
      <vt:lpstr>APPENDIX</vt:lpstr>
      <vt:lpstr>Appendix 1</vt:lpstr>
      <vt:lpstr>Appendix 2</vt:lpstr>
      <vt:lpstr>Appendix 3</vt:lpstr>
      <vt:lpstr>Appendix 4</vt:lpstr>
      <vt:lpstr>Appendix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Young, Colleen (MU-Student)</dc:creator>
  <cp:lastModifiedBy>Young, Colleen (MU-Student)</cp:lastModifiedBy>
  <cp:revision>7</cp:revision>
  <dcterms:created xsi:type="dcterms:W3CDTF">2020-10-28T17:23:16Z</dcterms:created>
  <dcterms:modified xsi:type="dcterms:W3CDTF">2020-10-28T19:11:49Z</dcterms:modified>
</cp:coreProperties>
</file>